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Average"/>
      <p:regular r:id="rId22"/>
    </p:embeddedFont>
    <p:embeddedFont>
      <p:font typeface="Oswald"/>
      <p:regular r:id="rId23"/>
      <p:bold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Average-regular.fntdata"/><Relationship Id="rId10" Type="http://schemas.openxmlformats.org/officeDocument/2006/relationships/slide" Target="slides/slide6.xml"/><Relationship Id="rId21" Type="http://schemas.openxmlformats.org/officeDocument/2006/relationships/slide" Target="slides/slide17.xml"/><Relationship Id="rId13" Type="http://schemas.openxmlformats.org/officeDocument/2006/relationships/slide" Target="slides/slide9.xml"/><Relationship Id="rId24" Type="http://schemas.openxmlformats.org/officeDocument/2006/relationships/font" Target="fonts/Oswald-bold.fntdata"/><Relationship Id="rId12" Type="http://schemas.openxmlformats.org/officeDocument/2006/relationships/slide" Target="slides/slide8.xml"/><Relationship Id="rId23" Type="http://schemas.openxmlformats.org/officeDocument/2006/relationships/font" Target="fonts/Oswald-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5028bb8383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5028bb8383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028bb838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028bb838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5028bb8383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5028bb8383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4e6f9691e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4e6f9691e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1800"/>
              </a:spcBef>
              <a:spcAft>
                <a:spcPts val="0"/>
              </a:spcAft>
              <a:buSzPts val="1800"/>
              <a:buChar char="●"/>
            </a:pPr>
            <a:r>
              <a:rPr b="1" lang="en" sz="1800"/>
              <a:t>Advantage:</a:t>
            </a:r>
            <a:r>
              <a:rPr lang="en" sz="1800"/>
              <a:t> Avoids deadlock and it is less restrictive than deadlock prevention.</a:t>
            </a:r>
            <a:endParaRPr sz="1800"/>
          </a:p>
          <a:p>
            <a:pPr indent="-342900" lvl="0" marL="457200" rtl="0" algn="l">
              <a:lnSpc>
                <a:spcPct val="115000"/>
              </a:lnSpc>
              <a:spcBef>
                <a:spcPts val="0"/>
              </a:spcBef>
              <a:spcAft>
                <a:spcPts val="0"/>
              </a:spcAft>
              <a:buSzPts val="1800"/>
              <a:buChar char="●"/>
            </a:pPr>
            <a:r>
              <a:rPr b="1" lang="en" sz="1800"/>
              <a:t>Disadvantage:</a:t>
            </a:r>
            <a:r>
              <a:rPr lang="en" sz="1800"/>
              <a:t> Only works with fixed number of resources and processes.</a:t>
            </a:r>
            <a:endParaRPr sz="1800"/>
          </a:p>
          <a:p>
            <a:pPr indent="-342900" lvl="0" marL="457200" rtl="0" algn="l">
              <a:lnSpc>
                <a:spcPct val="115000"/>
              </a:lnSpc>
              <a:spcBef>
                <a:spcPts val="0"/>
              </a:spcBef>
              <a:spcAft>
                <a:spcPts val="0"/>
              </a:spcAft>
              <a:buSzPts val="1800"/>
              <a:buChar char="●"/>
            </a:pPr>
            <a:r>
              <a:rPr lang="en" sz="1800"/>
              <a:t>Guarantees finite time - </a:t>
            </a:r>
            <a:r>
              <a:rPr b="1" lang="en" sz="1800"/>
              <a:t>not</a:t>
            </a:r>
            <a:r>
              <a:rPr lang="en" sz="1800"/>
              <a:t> reasonable response time</a:t>
            </a:r>
            <a:endParaRPr sz="1800"/>
          </a:p>
          <a:p>
            <a:pPr indent="-342900" lvl="0" marL="457200" rtl="0" algn="l">
              <a:lnSpc>
                <a:spcPct val="115000"/>
              </a:lnSpc>
              <a:spcBef>
                <a:spcPts val="0"/>
              </a:spcBef>
              <a:spcAft>
                <a:spcPts val="0"/>
              </a:spcAft>
              <a:buSzPts val="1800"/>
              <a:buChar char="●"/>
            </a:pPr>
            <a:r>
              <a:rPr lang="en" sz="1800"/>
              <a:t>Needs advanced knowledge of maximum needs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50780076ed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50780076ed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rPr lang="en" sz="1400">
                <a:solidFill>
                  <a:schemeClr val="accent3"/>
                </a:solidFill>
                <a:latin typeface="Average"/>
                <a:ea typeface="Average"/>
                <a:cs typeface="Average"/>
                <a:sym typeface="Average"/>
              </a:rPr>
              <a:t>https://www.youtube.com/watch?v=2V2FfP_olaA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028bb838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5028bb838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50780076ed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50780076e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5028bb838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5028bb838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Google Shape;62;g4e6f9691e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4e6f9691e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 name="Shape 67"/>
        <p:cNvGrpSpPr/>
        <p:nvPr/>
      </p:nvGrpSpPr>
      <p:grpSpPr>
        <a:xfrm>
          <a:off x="0" y="0"/>
          <a:ext cx="0" cy="0"/>
          <a:chOff x="0" y="0"/>
          <a:chExt cx="0" cy="0"/>
        </a:xfrm>
      </p:grpSpPr>
      <p:sp>
        <p:nvSpPr>
          <p:cNvPr id="68" name="Google Shape;68;g4e6f9691eb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4e6f9691eb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Deadlock is permanent because none of the events is ever triggered. Unlike other problems in concurrent process management, there is no efficient solution in the general case.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4e6f9691eb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4e6f9691eb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 name="Shape 80"/>
        <p:cNvGrpSpPr/>
        <p:nvPr/>
      </p:nvGrpSpPr>
      <p:grpSpPr>
        <a:xfrm>
          <a:off x="0" y="0"/>
          <a:ext cx="0" cy="0"/>
          <a:chOff x="0" y="0"/>
          <a:chExt cx="0" cy="0"/>
        </a:xfrm>
      </p:grpSpPr>
      <p:sp>
        <p:nvSpPr>
          <p:cNvPr id="81" name="Google Shape;81;g4e6f9691e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4e6f9691e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The gray-shaded area is referred to as the </a:t>
            </a:r>
            <a:r>
              <a:rPr b="1" lang="en"/>
              <a:t>fatal region, </a:t>
            </a:r>
            <a:r>
              <a:rPr lang="en"/>
              <a:t>applies to the commentary on paths 3 and 4. If an execution path enters this fatal region, then deadlock is inevitable. Deadlock is only inevitable if the joint progress of the two processes creates a path that enters the fatal region.</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8" name="Shape 88"/>
        <p:cNvGrpSpPr/>
        <p:nvPr/>
      </p:nvGrpSpPr>
      <p:grpSpPr>
        <a:xfrm>
          <a:off x="0" y="0"/>
          <a:ext cx="0" cy="0"/>
          <a:chOff x="0" y="0"/>
          <a:chExt cx="0" cy="0"/>
        </a:xfrm>
      </p:grpSpPr>
      <p:sp>
        <p:nvSpPr>
          <p:cNvPr id="89" name="Google Shape;89;g4e6f9691e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4e6f9691e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50780076ed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50780076ed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50780076ed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50780076ed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50780076ed_1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50780076ed_1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3 are necessary, but not sufficient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hyperlink" Target="https://en.wikipedia.org/wiki/Resource_(computer_science)" TargetMode="External"/><Relationship Id="rId4" Type="http://schemas.openxmlformats.org/officeDocument/2006/relationships/hyperlink" Target="http://www.youtube.com/watch?v=eGKPfZTXHsc" TargetMode="External"/><Relationship Id="rId5" Type="http://schemas.openxmlformats.org/officeDocument/2006/relationships/image" Target="../media/image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hyperlink" Target="https://www.youtube.com/watch?v=2V2FfP_olaA"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DEADLOCK</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Mika Morgan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Dealing with Deadlock</a:t>
            </a:r>
            <a:endParaRPr/>
          </a:p>
        </p:txBody>
      </p:sp>
      <p:sp>
        <p:nvSpPr>
          <p:cNvPr id="127" name="Google Shape;127;p22"/>
          <p:cNvSpPr txBox="1"/>
          <p:nvPr>
            <p:ph idx="1" type="body"/>
          </p:nvPr>
        </p:nvSpPr>
        <p:spPr>
          <a:xfrm>
            <a:off x="311700" y="1304875"/>
            <a:ext cx="86895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solidFill>
                  <a:srgbClr val="9FC5E8"/>
                </a:solidFill>
              </a:rPr>
              <a:t>Prevent deadlock</a:t>
            </a:r>
            <a:r>
              <a:rPr lang="en" sz="1800"/>
              <a:t> ===&gt; eliminate one of the four necessary conditions							</a:t>
            </a:r>
            <a:endParaRPr sz="1800"/>
          </a:p>
          <a:p>
            <a:pPr indent="-342900" lvl="0" marL="457200" rtl="0" algn="l">
              <a:spcBef>
                <a:spcPts val="0"/>
              </a:spcBef>
              <a:spcAft>
                <a:spcPts val="0"/>
              </a:spcAft>
              <a:buSzPts val="1800"/>
              <a:buChar char="●"/>
            </a:pPr>
            <a:r>
              <a:rPr lang="en" sz="1800">
                <a:solidFill>
                  <a:srgbClr val="9FC5E8"/>
                </a:solidFill>
              </a:rPr>
              <a:t>Avoid deadlock</a:t>
            </a:r>
            <a:r>
              <a:rPr lang="en" sz="1800"/>
              <a:t>    ===&gt; make dynamic choices to avoid based on resource allocation					</a:t>
            </a:r>
            <a:endParaRPr sz="1800"/>
          </a:p>
          <a:p>
            <a:pPr indent="-342900" lvl="0" marL="457200" rtl="0" algn="l">
              <a:spcBef>
                <a:spcPts val="0"/>
              </a:spcBef>
              <a:spcAft>
                <a:spcPts val="0"/>
              </a:spcAft>
              <a:buSzPts val="1800"/>
              <a:buChar char="●"/>
            </a:pPr>
            <a:r>
              <a:rPr lang="en" sz="1800">
                <a:solidFill>
                  <a:srgbClr val="9FC5E8"/>
                </a:solidFill>
              </a:rPr>
              <a:t>Detect deadlock </a:t>
            </a:r>
            <a:r>
              <a:rPr lang="en" sz="1800"/>
              <a:t> ===&gt; four conditions are already met; take action to recover</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Deadlock Prevention</a:t>
            </a:r>
            <a:endParaRPr/>
          </a:p>
        </p:txBody>
      </p:sp>
      <p:sp>
        <p:nvSpPr>
          <p:cNvPr id="133" name="Google Shape;133;p23"/>
          <p:cNvSpPr txBox="1"/>
          <p:nvPr>
            <p:ph idx="1" type="body"/>
          </p:nvPr>
        </p:nvSpPr>
        <p:spPr>
          <a:xfrm>
            <a:off x="0" y="1152475"/>
            <a:ext cx="9144000" cy="3416400"/>
          </a:xfrm>
          <a:prstGeom prst="rect">
            <a:avLst/>
          </a:prstGeom>
        </p:spPr>
        <p:txBody>
          <a:bodyPr anchorCtr="0" anchor="t" bIns="91425" lIns="91425" spcFirstLastPara="1" rIns="91425" wrap="square" tIns="91425">
            <a:noAutofit/>
          </a:bodyPr>
          <a:lstStyle/>
          <a:p>
            <a:pPr indent="-158750" lvl="0" marL="285750" rtl="0" algn="l">
              <a:spcBef>
                <a:spcPts val="0"/>
              </a:spcBef>
              <a:spcAft>
                <a:spcPts val="0"/>
              </a:spcAft>
              <a:buSzPts val="1600"/>
              <a:buChar char="●"/>
            </a:pPr>
            <a:r>
              <a:rPr lang="en" sz="1600">
                <a:solidFill>
                  <a:srgbClr val="D5A6BD"/>
                </a:solidFill>
              </a:rPr>
              <a:t>Mutual exclusion: </a:t>
            </a:r>
            <a:r>
              <a:rPr lang="en" sz="1600"/>
              <a:t>In general, cannot be disallowed. 										</a:t>
            </a:r>
            <a:endParaRPr sz="1600"/>
          </a:p>
          <a:p>
            <a:pPr indent="-158750" lvl="0" marL="285750" rtl="0" algn="l">
              <a:spcBef>
                <a:spcPts val="0"/>
              </a:spcBef>
              <a:spcAft>
                <a:spcPts val="0"/>
              </a:spcAft>
              <a:buSzPts val="1600"/>
              <a:buChar char="●"/>
            </a:pPr>
            <a:r>
              <a:rPr lang="en" sz="1600">
                <a:solidFill>
                  <a:srgbClr val="D5A6BD"/>
                </a:solidFill>
              </a:rPr>
              <a:t>Hold­ and ­wait: </a:t>
            </a:r>
            <a:r>
              <a:rPr lang="en" sz="1600"/>
              <a:t>requiring that a process request all its required resources at one time and blocking the process until all requests can be granted simultaneously.									</a:t>
            </a:r>
            <a:endParaRPr sz="1600"/>
          </a:p>
          <a:p>
            <a:pPr indent="-158750" lvl="0" marL="285750" rtl="0" algn="l">
              <a:spcBef>
                <a:spcPts val="0"/>
              </a:spcBef>
              <a:spcAft>
                <a:spcPts val="0"/>
              </a:spcAft>
              <a:buSzPts val="1600"/>
              <a:buChar char="●"/>
            </a:pPr>
            <a:r>
              <a:rPr lang="en" sz="1600">
                <a:solidFill>
                  <a:srgbClr val="D5A6BD"/>
                </a:solidFill>
              </a:rPr>
              <a:t>No preemption: </a:t>
            </a:r>
            <a:r>
              <a:rPr lang="en" sz="1600"/>
              <a:t>if a process holding resources is denied a  further request, that process must release its unused resources and request them again, together with the additional resource. 					</a:t>
            </a:r>
            <a:endParaRPr sz="1600"/>
          </a:p>
          <a:p>
            <a:pPr indent="-158750" lvl="0" marL="285750" rtl="0" algn="l">
              <a:spcBef>
                <a:spcPts val="0"/>
              </a:spcBef>
              <a:spcAft>
                <a:spcPts val="0"/>
              </a:spcAft>
              <a:buSzPts val="1600"/>
              <a:buChar char="●"/>
            </a:pPr>
            <a:r>
              <a:rPr lang="en" sz="1600">
                <a:solidFill>
                  <a:srgbClr val="D5A6BD"/>
                </a:solidFill>
              </a:rPr>
              <a:t>Circular Wait:</a:t>
            </a:r>
            <a:r>
              <a:rPr lang="en" sz="1600"/>
              <a:t> defining a linear ordering of resource types, and only allowing requests in that order.</a:t>
            </a:r>
            <a:endParaRPr sz="1600"/>
          </a:p>
          <a:p>
            <a:pPr indent="0" lvl="0" marL="0" rtl="0" algn="ctr">
              <a:spcBef>
                <a:spcPts val="1600"/>
              </a:spcBef>
              <a:spcAft>
                <a:spcPts val="1600"/>
              </a:spcAft>
              <a:buNone/>
            </a:pPr>
            <a:r>
              <a:rPr b="1" lang="en" sz="2000"/>
              <a:t>*Very </a:t>
            </a:r>
            <a:r>
              <a:rPr b="1" lang="en" sz="2000">
                <a:solidFill>
                  <a:srgbClr val="D5A6BD"/>
                </a:solidFill>
              </a:rPr>
              <a:t>conservative</a:t>
            </a:r>
            <a:r>
              <a:rPr b="1" lang="en" sz="2000"/>
              <a:t>. Limits access to resources and not always worth it*</a:t>
            </a:r>
            <a:endParaRPr b="1" sz="2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Deadlock Avoidance</a:t>
            </a:r>
            <a:endParaRPr/>
          </a:p>
        </p:txBody>
      </p:sp>
      <p:sp>
        <p:nvSpPr>
          <p:cNvPr id="139" name="Google Shape;139;p24"/>
          <p:cNvSpPr txBox="1"/>
          <p:nvPr>
            <p:ph idx="1" type="body"/>
          </p:nvPr>
        </p:nvSpPr>
        <p:spPr>
          <a:xfrm>
            <a:off x="311700" y="1152475"/>
            <a:ext cx="7809600" cy="34164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sz="1600">
                <a:solidFill>
                  <a:srgbClr val="DD7E6B"/>
                </a:solidFill>
              </a:rPr>
              <a:t>A</a:t>
            </a:r>
            <a:r>
              <a:rPr lang="en" sz="1600">
                <a:solidFill>
                  <a:srgbClr val="DD7E6B"/>
                </a:solidFill>
              </a:rPr>
              <a:t>llows the necessary conditions</a:t>
            </a:r>
            <a:r>
              <a:rPr lang="en" sz="1600"/>
              <a:t>, but dynamically makes decisions about whether the resource allocation request will potentially lead to a deadlock. </a:t>
            </a:r>
            <a:endParaRPr sz="1600"/>
          </a:p>
          <a:p>
            <a:pPr indent="457200" lvl="0" marL="0" rtl="0" algn="l">
              <a:spcBef>
                <a:spcPts val="1600"/>
              </a:spcBef>
              <a:spcAft>
                <a:spcPts val="0"/>
              </a:spcAft>
              <a:buNone/>
            </a:pPr>
            <a:r>
              <a:rPr lang="en" sz="1600">
                <a:solidFill>
                  <a:srgbClr val="DD7E6B"/>
                </a:solidFill>
              </a:rPr>
              <a:t>Requires knowledge of future </a:t>
            </a:r>
            <a:r>
              <a:rPr lang="en" sz="1600"/>
              <a:t>requests for process resources. </a:t>
            </a:r>
            <a:endParaRPr sz="1600"/>
          </a:p>
          <a:p>
            <a:pPr indent="457200" lvl="0" marL="0" rtl="0" algn="l">
              <a:spcBef>
                <a:spcPts val="1600"/>
              </a:spcBef>
              <a:spcAft>
                <a:spcPts val="0"/>
              </a:spcAft>
              <a:buNone/>
            </a:pPr>
            <a:r>
              <a:rPr lang="en" sz="1600"/>
              <a:t>Ways to avoid deadlock by careful resource allocation:  </a:t>
            </a:r>
            <a:endParaRPr sz="1600"/>
          </a:p>
          <a:p>
            <a:pPr indent="457200" lvl="0" marL="457200" rtl="0" algn="l">
              <a:spcBef>
                <a:spcPts val="1600"/>
              </a:spcBef>
              <a:spcAft>
                <a:spcPts val="0"/>
              </a:spcAft>
              <a:buNone/>
            </a:pPr>
            <a:r>
              <a:rPr lang="en"/>
              <a:t>•Resource trajectories </a:t>
            </a:r>
            <a:endParaRPr/>
          </a:p>
          <a:p>
            <a:pPr indent="457200" lvl="0" marL="457200" rtl="0" algn="l">
              <a:spcBef>
                <a:spcPts val="1600"/>
              </a:spcBef>
              <a:spcAft>
                <a:spcPts val="0"/>
              </a:spcAft>
              <a:buNone/>
            </a:pPr>
            <a:r>
              <a:rPr lang="en"/>
              <a:t>•Safe/unsafe states </a:t>
            </a:r>
            <a:endParaRPr/>
          </a:p>
          <a:p>
            <a:pPr indent="457200" lvl="0" marL="457200" rtl="0" algn="l">
              <a:spcBef>
                <a:spcPts val="1600"/>
              </a:spcBef>
              <a:spcAft>
                <a:spcPts val="1600"/>
              </a:spcAft>
              <a:buNone/>
            </a:pPr>
            <a:r>
              <a:rPr lang="en"/>
              <a:t>•Dijkstra’s Banker's algorithm</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Banker’s Algorithm</a:t>
            </a:r>
            <a:endParaRPr/>
          </a:p>
        </p:txBody>
      </p:sp>
      <p:sp>
        <p:nvSpPr>
          <p:cNvPr id="145" name="Google Shape;145;p25"/>
          <p:cNvSpPr txBox="1"/>
          <p:nvPr>
            <p:ph idx="1" type="body"/>
          </p:nvPr>
        </p:nvSpPr>
        <p:spPr>
          <a:xfrm>
            <a:off x="311700" y="1152475"/>
            <a:ext cx="3134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resource allocation and </a:t>
            </a:r>
            <a:r>
              <a:rPr lang="en">
                <a:solidFill>
                  <a:srgbClr val="B6D7A8"/>
                </a:solidFill>
              </a:rPr>
              <a:t>deadlock prevention algorithm</a:t>
            </a:r>
            <a:r>
              <a:rPr lang="en"/>
              <a:t> developed by Dijkstra for THE operating system.</a:t>
            </a:r>
            <a:endParaRPr/>
          </a:p>
          <a:p>
            <a:pPr indent="0" lvl="0" marL="0" rtl="0" algn="l">
              <a:spcBef>
                <a:spcPts val="1600"/>
              </a:spcBef>
              <a:spcAft>
                <a:spcPts val="1600"/>
              </a:spcAft>
              <a:buNone/>
            </a:pPr>
            <a:r>
              <a:rPr lang="en"/>
              <a:t>-Tests for safety by </a:t>
            </a:r>
            <a:r>
              <a:rPr lang="en">
                <a:solidFill>
                  <a:srgbClr val="B6D7A8"/>
                </a:solidFill>
              </a:rPr>
              <a:t>simulating</a:t>
            </a:r>
            <a:r>
              <a:rPr lang="en">
                <a:solidFill>
                  <a:srgbClr val="B6D7A8"/>
                </a:solidFill>
              </a:rPr>
              <a:t> allocation</a:t>
            </a:r>
            <a:r>
              <a:rPr lang="en"/>
              <a:t> of predetermined maximum possible amounts of all </a:t>
            </a:r>
            <a:r>
              <a:rPr lang="en">
                <a:uFill>
                  <a:noFill/>
                </a:uFill>
                <a:hlinkClick r:id="rId3"/>
              </a:rPr>
              <a:t>resources</a:t>
            </a:r>
            <a:r>
              <a:rPr lang="en"/>
              <a:t>, and then makes an "s-state" check to test for possible deadlock conditions for all other pending activities, before deciding whether allocation should be allowed to continue.</a:t>
            </a:r>
            <a:endParaRPr/>
          </a:p>
        </p:txBody>
      </p:sp>
      <p:pic>
        <p:nvPicPr>
          <p:cNvPr id="146" name="Google Shape;146;p25" title="Doctor Strange Looks into the Future| Avengers Infinity War">
            <a:hlinkClick r:id="rId4"/>
          </p:cNvPr>
          <p:cNvPicPr preferRelativeResize="0"/>
          <p:nvPr/>
        </p:nvPicPr>
        <p:blipFill>
          <a:blip r:embed="rId5">
            <a:alphaModFix/>
          </a:blip>
          <a:stretch>
            <a:fillRect/>
          </a:stretch>
        </p:blipFill>
        <p:spPr>
          <a:xfrm>
            <a:off x="3733475" y="1017725"/>
            <a:ext cx="5098825" cy="38241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Banker’s Algorithm</a:t>
            </a:r>
            <a:endParaRPr/>
          </a:p>
        </p:txBody>
      </p:sp>
      <p:sp>
        <p:nvSpPr>
          <p:cNvPr id="152" name="Google Shape;152;p26"/>
          <p:cNvSpPr txBox="1"/>
          <p:nvPr>
            <p:ph idx="1" type="body"/>
          </p:nvPr>
        </p:nvSpPr>
        <p:spPr>
          <a:xfrm>
            <a:off x="2572050" y="1017725"/>
            <a:ext cx="3999900" cy="3416400"/>
          </a:xfrm>
          <a:prstGeom prst="rect">
            <a:avLst/>
          </a:prstGeom>
        </p:spPr>
        <p:txBody>
          <a:bodyPr anchorCtr="0" anchor="t" bIns="91425" lIns="91425" spcFirstLastPara="1" rIns="91425" wrap="square" tIns="91425">
            <a:noAutofit/>
          </a:bodyPr>
          <a:lstStyle/>
          <a:p>
            <a:pPr indent="0" lvl="0" marL="0" rtl="0" algn="ctr">
              <a:spcBef>
                <a:spcPts val="1800"/>
              </a:spcBef>
              <a:spcAft>
                <a:spcPts val="0"/>
              </a:spcAft>
              <a:buNone/>
            </a:pPr>
            <a:r>
              <a:rPr lang="en" sz="1800"/>
              <a:t>max - allocation = need</a:t>
            </a:r>
            <a:endParaRPr sz="1800">
              <a:solidFill>
                <a:srgbClr val="000000"/>
              </a:solidFill>
              <a:latin typeface="Arial"/>
              <a:ea typeface="Arial"/>
              <a:cs typeface="Arial"/>
              <a:sym typeface="Arial"/>
            </a:endParaRPr>
          </a:p>
          <a:p>
            <a:pPr indent="0" lvl="0" marL="0" rtl="0" algn="l">
              <a:spcBef>
                <a:spcPts val="1800"/>
              </a:spcBef>
              <a:spcAft>
                <a:spcPts val="1600"/>
              </a:spcAft>
              <a:buNone/>
            </a:pPr>
            <a:r>
              <a:t/>
            </a:r>
            <a:endParaRPr/>
          </a:p>
        </p:txBody>
      </p:sp>
      <p:sp>
        <p:nvSpPr>
          <p:cNvPr id="153" name="Google Shape;153;p26"/>
          <p:cNvSpPr txBox="1"/>
          <p:nvPr>
            <p:ph idx="2" type="body"/>
          </p:nvPr>
        </p:nvSpPr>
        <p:spPr>
          <a:xfrm>
            <a:off x="2572050" y="2120075"/>
            <a:ext cx="39999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hlink"/>
                </a:solidFill>
                <a:hlinkClick r:id="rId3"/>
              </a:rPr>
              <a:t>https://www.youtube.com/watch?v=2V2FfP_olaA</a:t>
            </a:r>
            <a:endParaRPr/>
          </a:p>
          <a:p>
            <a:pPr indent="0" lvl="0" marL="0" rtl="0" algn="l">
              <a:spcBef>
                <a:spcPts val="1600"/>
              </a:spcBef>
              <a:spcAft>
                <a:spcPts val="16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sp>
        <p:nvSpPr>
          <p:cNvPr id="158" name="Google Shape;158;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Deadlock Detection</a:t>
            </a:r>
            <a:endParaRPr/>
          </a:p>
        </p:txBody>
      </p:sp>
      <p:sp>
        <p:nvSpPr>
          <p:cNvPr id="159" name="Google Shape;159;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D</a:t>
            </a:r>
            <a:r>
              <a:rPr lang="en" sz="1600"/>
              <a:t>oes not attempt to prevent deadlocks; lets them occur. The system detects when this happens, and then takes some action to recover reactively. </a:t>
            </a:r>
            <a:endParaRPr sz="1600"/>
          </a:p>
          <a:p>
            <a:pPr indent="0" lvl="0" marL="0" rtl="0" algn="l">
              <a:spcBef>
                <a:spcPts val="1600"/>
              </a:spcBef>
              <a:spcAft>
                <a:spcPts val="0"/>
              </a:spcAft>
              <a:buNone/>
            </a:pPr>
            <a:r>
              <a:rPr lang="en" sz="1600"/>
              <a:t>Methods of </a:t>
            </a:r>
            <a:r>
              <a:rPr lang="en" sz="1600">
                <a:solidFill>
                  <a:srgbClr val="FFE599"/>
                </a:solidFill>
              </a:rPr>
              <a:t>recovery</a:t>
            </a:r>
            <a:r>
              <a:rPr lang="en" sz="1600"/>
              <a:t>:</a:t>
            </a:r>
            <a:endParaRPr sz="1600"/>
          </a:p>
          <a:p>
            <a:pPr indent="457200" lvl="0" marL="0" rtl="0" algn="l">
              <a:spcBef>
                <a:spcPts val="1600"/>
              </a:spcBef>
              <a:spcAft>
                <a:spcPts val="0"/>
              </a:spcAft>
              <a:buNone/>
            </a:pPr>
            <a:r>
              <a:rPr lang="en"/>
              <a:t>-Abort all deadlocked processes</a:t>
            </a:r>
            <a:endParaRPr/>
          </a:p>
          <a:p>
            <a:pPr indent="457200" lvl="0" marL="0" rtl="0" algn="l">
              <a:spcBef>
                <a:spcPts val="1600"/>
              </a:spcBef>
              <a:spcAft>
                <a:spcPts val="0"/>
              </a:spcAft>
              <a:buNone/>
            </a:pPr>
            <a:r>
              <a:rPr lang="en"/>
              <a:t>-Back up deadlocked process to last checkpoint and restart all processes</a:t>
            </a:r>
            <a:endParaRPr/>
          </a:p>
          <a:p>
            <a:pPr indent="457200" lvl="0" marL="0" rtl="0" algn="l">
              <a:spcBef>
                <a:spcPts val="1600"/>
              </a:spcBef>
              <a:spcAft>
                <a:spcPts val="0"/>
              </a:spcAft>
              <a:buNone/>
            </a:pPr>
            <a:r>
              <a:rPr lang="en"/>
              <a:t>-Abort deadlocked processes one at a time until deadlock no longer exists</a:t>
            </a:r>
            <a:endParaRPr/>
          </a:p>
          <a:p>
            <a:pPr indent="457200" lvl="0" marL="0" rtl="0" algn="l">
              <a:spcBef>
                <a:spcPts val="1600"/>
              </a:spcBef>
              <a:spcAft>
                <a:spcPts val="0"/>
              </a:spcAft>
              <a:buNone/>
            </a:pPr>
            <a:r>
              <a:rPr lang="en"/>
              <a:t>-Successively preempt resources until deadlock no longer exists</a:t>
            </a:r>
            <a:endParaRPr b="1" sz="2000"/>
          </a:p>
          <a:p>
            <a:pPr indent="0" lvl="0" marL="0" rtl="0" algn="l">
              <a:spcBef>
                <a:spcPts val="1600"/>
              </a:spcBef>
              <a:spcAft>
                <a:spcPts val="1600"/>
              </a:spcAft>
              <a:buClr>
                <a:srgbClr val="000000"/>
              </a:buClr>
              <a:buSzPts val="1100"/>
              <a:buFont typeface="Arial"/>
              <a:buNone/>
            </a:pPr>
            <a:r>
              <a:rPr b="1" lang="en" sz="2000"/>
              <a:t>   </a:t>
            </a:r>
            <a:r>
              <a:rPr b="1" lang="en" sz="2000"/>
              <a:t>*Very </a:t>
            </a:r>
            <a:r>
              <a:rPr b="1" lang="en" sz="2000">
                <a:solidFill>
                  <a:srgbClr val="FFE599"/>
                </a:solidFill>
              </a:rPr>
              <a:t>liberal</a:t>
            </a:r>
            <a:r>
              <a:rPr b="1" lang="en" sz="2000"/>
              <a:t>. Does not limit resource access or restrict process actions*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pic>
        <p:nvPicPr>
          <p:cNvPr id="164" name="Google Shape;164;p28"/>
          <p:cNvPicPr preferRelativeResize="0"/>
          <p:nvPr/>
        </p:nvPicPr>
        <p:blipFill>
          <a:blip r:embed="rId3">
            <a:alphaModFix/>
          </a:blip>
          <a:stretch>
            <a:fillRect/>
          </a:stretch>
        </p:blipFill>
        <p:spPr>
          <a:xfrm>
            <a:off x="1662700" y="152400"/>
            <a:ext cx="5818593"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Dining Philosophers Question</a:t>
            </a:r>
            <a:endParaRPr/>
          </a:p>
        </p:txBody>
      </p:sp>
      <p:sp>
        <p:nvSpPr>
          <p:cNvPr id="170" name="Google Shape;170;p29"/>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Five dining philosophers sit down to eat spaghetti						</a:t>
            </a:r>
            <a:endParaRPr sz="1600"/>
          </a:p>
          <a:p>
            <a:pPr indent="-330200" lvl="0" marL="457200" rtl="0" algn="l">
              <a:spcBef>
                <a:spcPts val="0"/>
              </a:spcBef>
              <a:spcAft>
                <a:spcPts val="0"/>
              </a:spcAft>
              <a:buSzPts val="1600"/>
              <a:buChar char="●"/>
            </a:pPr>
            <a:r>
              <a:rPr lang="en" sz="1600"/>
              <a:t>Each one requires two forks to eat		</a:t>
            </a:r>
            <a:endParaRPr sz="1600"/>
          </a:p>
          <a:p>
            <a:pPr indent="-330200" lvl="0" marL="457200" rtl="0" algn="l">
              <a:spcBef>
                <a:spcPts val="0"/>
              </a:spcBef>
              <a:spcAft>
                <a:spcPts val="0"/>
              </a:spcAft>
              <a:buSzPts val="1600"/>
              <a:buChar char="●"/>
            </a:pPr>
            <a:r>
              <a:rPr lang="en" sz="1600"/>
              <a:t>No two diners can use the same fork at the same time (mutual exclusion)		</a:t>
            </a:r>
            <a:endParaRPr sz="1600"/>
          </a:p>
          <a:p>
            <a:pPr indent="-330200" lvl="0" marL="457200" rtl="0" algn="l">
              <a:spcBef>
                <a:spcPts val="0"/>
              </a:spcBef>
              <a:spcAft>
                <a:spcPts val="0"/>
              </a:spcAft>
              <a:buSzPts val="1600"/>
              <a:buChar char="●"/>
            </a:pPr>
            <a:r>
              <a:rPr lang="en" sz="1600"/>
              <a:t>Devise an algorithm that will allow all diners to eat, </a:t>
            </a:r>
            <a:r>
              <a:rPr lang="en" sz="1600">
                <a:solidFill>
                  <a:srgbClr val="F9CB9C"/>
                </a:solidFill>
              </a:rPr>
              <a:t>avoiding deadlock and starvation</a:t>
            </a:r>
            <a:endParaRPr sz="1600">
              <a:solidFill>
                <a:srgbClr val="F9CB9C"/>
              </a:solidFill>
            </a:endParaRPr>
          </a:p>
        </p:txBody>
      </p:sp>
      <p:sp>
        <p:nvSpPr>
          <p:cNvPr id="171" name="Google Shape;171;p29"/>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2" name="Google Shape;172;p29"/>
          <p:cNvPicPr preferRelativeResize="0"/>
          <p:nvPr/>
        </p:nvPicPr>
        <p:blipFill>
          <a:blip r:embed="rId3">
            <a:alphaModFix/>
          </a:blip>
          <a:stretch>
            <a:fillRect/>
          </a:stretch>
        </p:blipFill>
        <p:spPr>
          <a:xfrm>
            <a:off x="4517887" y="134725"/>
            <a:ext cx="4476525" cy="487404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Deadlock Informal Definition</a:t>
            </a:r>
            <a:endParaRPr sz="3200"/>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“Deadlock occurs if two processes need the same two resources to continue and each has ownership of one. Unless some action is taken, each process will wait indefinitely for the missing resource.”</a:t>
            </a:r>
            <a:endParaRPr sz="2000"/>
          </a:p>
          <a:p>
            <a:pPr indent="0" lvl="0" marL="0" rtl="0" algn="r">
              <a:spcBef>
                <a:spcPts val="1600"/>
              </a:spcBef>
              <a:spcAft>
                <a:spcPts val="1600"/>
              </a:spcAft>
              <a:buNone/>
            </a:pPr>
            <a:r>
              <a:rPr lang="en" sz="2000" u="sng"/>
              <a:t>Operating Systems: Internals and Design Principles</a:t>
            </a:r>
            <a:r>
              <a:rPr lang="en" sz="2000"/>
              <a:t>, p. 107</a:t>
            </a:r>
            <a:r>
              <a:rPr lang="en" sz="1200">
                <a:solidFill>
                  <a:srgbClr val="24292E"/>
                </a:solidFill>
                <a:highlight>
                  <a:srgbClr val="FFFFFF"/>
                </a:highlight>
                <a:latin typeface="Arial"/>
                <a:ea typeface="Arial"/>
                <a:cs typeface="Arial"/>
                <a:sym typeface="Arial"/>
              </a:rPr>
              <a:t>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3200"/>
              <a:t>Deadlock Formal Definition</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sz="2000"/>
              <a:t>“Deadlock can be defined as the </a:t>
            </a:r>
            <a:r>
              <a:rPr i="1" lang="en" sz="2000"/>
              <a:t>permanent</a:t>
            </a:r>
            <a:r>
              <a:rPr lang="en" sz="2000"/>
              <a:t> blocking of a set of processes that either compete for system resources or communicate with each other. A set of processes is deadlocked when each process in the set is blocked awaiting an event that can only be triggered by another blocked process.”</a:t>
            </a:r>
            <a:endParaRPr sz="2000"/>
          </a:p>
          <a:p>
            <a:pPr indent="0" lvl="0" marL="0" rtl="0" algn="r">
              <a:spcBef>
                <a:spcPts val="1600"/>
              </a:spcBef>
              <a:spcAft>
                <a:spcPts val="1600"/>
              </a:spcAft>
              <a:buClr>
                <a:srgbClr val="000000"/>
              </a:buClr>
              <a:buSzPts val="1100"/>
              <a:buFont typeface="Arial"/>
              <a:buNone/>
            </a:pPr>
            <a:r>
              <a:rPr lang="en" sz="2000" u="sng"/>
              <a:t>Operating Systems: Internals and Design Principles</a:t>
            </a:r>
            <a:r>
              <a:rPr lang="en" sz="2000"/>
              <a:t>, p. 259</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Classic Example: a Traffic Deadlock</a:t>
            </a:r>
            <a:endParaRPr/>
          </a:p>
        </p:txBody>
      </p:sp>
      <p:pic>
        <p:nvPicPr>
          <p:cNvPr id="78" name="Google Shape;78;p16"/>
          <p:cNvPicPr preferRelativeResize="0"/>
          <p:nvPr/>
        </p:nvPicPr>
        <p:blipFill rotWithShape="1">
          <a:blip r:embed="rId3">
            <a:alphaModFix/>
          </a:blip>
          <a:srcRect b="15041" l="19097" r="19496" t="19786"/>
          <a:stretch/>
        </p:blipFill>
        <p:spPr>
          <a:xfrm>
            <a:off x="311700" y="1184625"/>
            <a:ext cx="5579770" cy="3416402"/>
          </a:xfrm>
          <a:prstGeom prst="rect">
            <a:avLst/>
          </a:prstGeom>
          <a:noFill/>
          <a:ln>
            <a:noFill/>
          </a:ln>
        </p:spPr>
      </p:pic>
      <p:sp>
        <p:nvSpPr>
          <p:cNvPr id="79" name="Google Shape;79;p16"/>
          <p:cNvSpPr txBox="1"/>
          <p:nvPr>
            <p:ph idx="2" type="body"/>
          </p:nvPr>
        </p:nvSpPr>
        <p:spPr>
          <a:xfrm>
            <a:off x="6000750" y="1184625"/>
            <a:ext cx="28317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Figure 6.1</a:t>
            </a:r>
            <a:r>
              <a:rPr lang="en" sz="1600"/>
              <a:t>, from</a:t>
            </a:r>
            <a:r>
              <a:rPr lang="en" sz="1600"/>
              <a:t> </a:t>
            </a:r>
            <a:r>
              <a:rPr lang="en" sz="1600" u="sng"/>
              <a:t>Operating Systems: Internals and Design Principles,</a:t>
            </a:r>
            <a:r>
              <a:rPr lang="en" sz="1600"/>
              <a:t> p. 260.</a:t>
            </a:r>
            <a:endParaRPr sz="1600"/>
          </a:p>
          <a:p>
            <a:pPr indent="0" lvl="0" marL="0" rtl="0" algn="l">
              <a:spcBef>
                <a:spcPts val="1600"/>
              </a:spcBef>
              <a:spcAft>
                <a:spcPts val="1600"/>
              </a:spcAft>
              <a:buNone/>
            </a:pPr>
            <a:r>
              <a:rPr lang="en" sz="1800"/>
              <a:t>-The left is only a</a:t>
            </a:r>
            <a:r>
              <a:rPr lang="en" sz="1800">
                <a:solidFill>
                  <a:srgbClr val="FFE599"/>
                </a:solidFill>
              </a:rPr>
              <a:t> </a:t>
            </a:r>
            <a:r>
              <a:rPr b="1" lang="en" sz="1800">
                <a:solidFill>
                  <a:srgbClr val="FFE599"/>
                </a:solidFill>
              </a:rPr>
              <a:t>potential deadlock</a:t>
            </a:r>
            <a:r>
              <a:rPr lang="en" sz="1800">
                <a:solidFill>
                  <a:srgbClr val="FFE599"/>
                </a:solidFill>
              </a:rPr>
              <a:t>,</a:t>
            </a:r>
            <a:r>
              <a:rPr lang="en" sz="1800"/>
              <a:t> because the necessary resources are available for any of the cars to proceed. In an actual deadlock (right), none of the cars can move forward.</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 name="Shape 83"/>
        <p:cNvGrpSpPr/>
        <p:nvPr/>
      </p:nvGrpSpPr>
      <p:grpSpPr>
        <a:xfrm>
          <a:off x="0" y="0"/>
          <a:ext cx="0" cy="0"/>
          <a:chOff x="0" y="0"/>
          <a:chExt cx="0" cy="0"/>
        </a:xfrm>
      </p:grpSpPr>
      <p:sp>
        <p:nvSpPr>
          <p:cNvPr id="84" name="Google Shape;84;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Joint Progress Diagram</a:t>
            </a:r>
            <a:endParaRPr/>
          </a:p>
        </p:txBody>
      </p:sp>
      <p:pic>
        <p:nvPicPr>
          <p:cNvPr id="85" name="Google Shape;85;p17"/>
          <p:cNvPicPr preferRelativeResize="0"/>
          <p:nvPr/>
        </p:nvPicPr>
        <p:blipFill rotWithShape="1">
          <a:blip r:embed="rId3">
            <a:alphaModFix/>
          </a:blip>
          <a:srcRect b="7474" l="27845" r="25077" t="15065"/>
          <a:stretch/>
        </p:blipFill>
        <p:spPr>
          <a:xfrm>
            <a:off x="3626700" y="162875"/>
            <a:ext cx="5205600" cy="4817750"/>
          </a:xfrm>
          <a:prstGeom prst="rect">
            <a:avLst/>
          </a:prstGeom>
          <a:noFill/>
          <a:ln>
            <a:noFill/>
          </a:ln>
        </p:spPr>
      </p:pic>
      <p:sp>
        <p:nvSpPr>
          <p:cNvPr id="86" name="Google Shape;86;p17"/>
          <p:cNvSpPr txBox="1"/>
          <p:nvPr/>
        </p:nvSpPr>
        <p:spPr>
          <a:xfrm>
            <a:off x="359750" y="1106475"/>
            <a:ext cx="3062700" cy="387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Example of </a:t>
            </a:r>
            <a:r>
              <a:rPr b="1" lang="en" sz="1800">
                <a:solidFill>
                  <a:srgbClr val="D5A6BD"/>
                </a:solidFill>
                <a:latin typeface="Average"/>
                <a:ea typeface="Average"/>
                <a:cs typeface="Average"/>
                <a:sym typeface="Average"/>
              </a:rPr>
              <a:t>deadlock</a:t>
            </a:r>
            <a:r>
              <a:rPr lang="en" sz="1800">
                <a:solidFill>
                  <a:schemeClr val="accent3"/>
                </a:solidFill>
                <a:latin typeface="Average"/>
                <a:ea typeface="Average"/>
                <a:cs typeface="Average"/>
                <a:sym typeface="Average"/>
              </a:rPr>
              <a:t>.</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Each process needs exclusive use of both resources for a certain period of time.</a:t>
            </a:r>
            <a:endParaRPr sz="1800">
              <a:solidFill>
                <a:schemeClr val="accent3"/>
              </a:solidFill>
              <a:latin typeface="Average"/>
              <a:ea typeface="Average"/>
              <a:cs typeface="Average"/>
              <a:sym typeface="Average"/>
            </a:endParaRPr>
          </a:p>
        </p:txBody>
      </p:sp>
      <p:pic>
        <p:nvPicPr>
          <p:cNvPr id="87" name="Google Shape;87;p17"/>
          <p:cNvPicPr preferRelativeResize="0"/>
          <p:nvPr/>
        </p:nvPicPr>
        <p:blipFill rotWithShape="1">
          <a:blip r:embed="rId4">
            <a:alphaModFix/>
          </a:blip>
          <a:srcRect b="26440" l="36186" r="39144" t="37453"/>
          <a:stretch/>
        </p:blipFill>
        <p:spPr>
          <a:xfrm>
            <a:off x="489875" y="2613550"/>
            <a:ext cx="2875210" cy="23670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Joint Progress Diagram</a:t>
            </a:r>
            <a:endParaRPr/>
          </a:p>
        </p:txBody>
      </p:sp>
      <p:sp>
        <p:nvSpPr>
          <p:cNvPr id="93" name="Google Shape;93;p18"/>
          <p:cNvSpPr txBox="1"/>
          <p:nvPr/>
        </p:nvSpPr>
        <p:spPr>
          <a:xfrm>
            <a:off x="282238" y="1106425"/>
            <a:ext cx="3198900" cy="387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Example of</a:t>
            </a:r>
            <a:r>
              <a:rPr b="1" lang="en" sz="1800">
                <a:solidFill>
                  <a:schemeClr val="accent3"/>
                </a:solidFill>
                <a:latin typeface="Average"/>
                <a:ea typeface="Average"/>
                <a:cs typeface="Average"/>
                <a:sym typeface="Average"/>
              </a:rPr>
              <a:t> </a:t>
            </a:r>
            <a:r>
              <a:rPr b="1" lang="en" sz="1800">
                <a:solidFill>
                  <a:srgbClr val="D5A6BD"/>
                </a:solidFill>
                <a:latin typeface="Average"/>
                <a:ea typeface="Average"/>
                <a:cs typeface="Average"/>
                <a:sym typeface="Average"/>
              </a:rPr>
              <a:t>no</a:t>
            </a:r>
            <a:r>
              <a:rPr lang="en" sz="1800">
                <a:solidFill>
                  <a:srgbClr val="D5A6BD"/>
                </a:solidFill>
                <a:latin typeface="Average"/>
                <a:ea typeface="Average"/>
                <a:cs typeface="Average"/>
                <a:sym typeface="Average"/>
              </a:rPr>
              <a:t> </a:t>
            </a:r>
            <a:r>
              <a:rPr b="1" lang="en" sz="1800">
                <a:solidFill>
                  <a:srgbClr val="D5A6BD"/>
                </a:solidFill>
                <a:latin typeface="Average"/>
                <a:ea typeface="Average"/>
                <a:cs typeface="Average"/>
                <a:sym typeface="Average"/>
              </a:rPr>
              <a:t>deadlock</a:t>
            </a:r>
            <a:r>
              <a:rPr lang="en" sz="1800">
                <a:solidFill>
                  <a:srgbClr val="D5A6BD"/>
                </a:solidFill>
                <a:latin typeface="Average"/>
                <a:ea typeface="Average"/>
                <a:cs typeface="Average"/>
                <a:sym typeface="Average"/>
              </a:rPr>
              <a:t>.</a:t>
            </a:r>
            <a:endParaRPr sz="1800">
              <a:solidFill>
                <a:srgbClr val="D5A6BD"/>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Regardless of the relative timing, no deadlock can occur.</a:t>
            </a:r>
            <a:endParaRPr sz="1800">
              <a:solidFill>
                <a:schemeClr val="accent3"/>
              </a:solidFill>
              <a:latin typeface="Average"/>
              <a:ea typeface="Average"/>
              <a:cs typeface="Average"/>
              <a:sym typeface="Average"/>
            </a:endParaRPr>
          </a:p>
        </p:txBody>
      </p:sp>
      <p:pic>
        <p:nvPicPr>
          <p:cNvPr id="94" name="Google Shape;94;p18"/>
          <p:cNvPicPr preferRelativeResize="0"/>
          <p:nvPr/>
        </p:nvPicPr>
        <p:blipFill rotWithShape="1">
          <a:blip r:embed="rId3">
            <a:alphaModFix/>
          </a:blip>
          <a:srcRect b="9543" l="24472" r="25266" t="15785"/>
          <a:stretch/>
        </p:blipFill>
        <p:spPr>
          <a:xfrm>
            <a:off x="3618550" y="527175"/>
            <a:ext cx="5328902" cy="4453450"/>
          </a:xfrm>
          <a:prstGeom prst="rect">
            <a:avLst/>
          </a:prstGeom>
          <a:noFill/>
          <a:ln>
            <a:noFill/>
          </a:ln>
        </p:spPr>
      </p:pic>
      <p:pic>
        <p:nvPicPr>
          <p:cNvPr id="95" name="Google Shape;95;p18"/>
          <p:cNvPicPr preferRelativeResize="0"/>
          <p:nvPr/>
        </p:nvPicPr>
        <p:blipFill rotWithShape="1">
          <a:blip r:embed="rId4">
            <a:alphaModFix/>
          </a:blip>
          <a:srcRect b="31333" l="38030" r="40809" t="37514"/>
          <a:stretch/>
        </p:blipFill>
        <p:spPr>
          <a:xfrm>
            <a:off x="311700" y="2380300"/>
            <a:ext cx="3139978" cy="2600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01" name="Google Shape;101;p19"/>
          <p:cNvSpPr txBox="1"/>
          <p:nvPr>
            <p:ph idx="1" type="body"/>
          </p:nvPr>
        </p:nvSpPr>
        <p:spPr>
          <a:xfrm>
            <a:off x="311700" y="1076275"/>
            <a:ext cx="42129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D9EAD3"/>
                </a:solidFill>
              </a:rPr>
              <a:t>Reusable Resources:</a:t>
            </a:r>
            <a:endParaRPr sz="1800">
              <a:solidFill>
                <a:srgbClr val="D9EAD3"/>
              </a:solidFill>
            </a:endParaRPr>
          </a:p>
          <a:p>
            <a:pPr indent="-330200" lvl="0" marL="457200" rtl="0" algn="l">
              <a:spcBef>
                <a:spcPts val="1600"/>
              </a:spcBef>
              <a:spcAft>
                <a:spcPts val="0"/>
              </a:spcAft>
              <a:buClr>
                <a:srgbClr val="B7B7B7"/>
              </a:buClr>
              <a:buSzPts val="1600"/>
              <a:buChar char="●"/>
            </a:pPr>
            <a:r>
              <a:rPr lang="en" sz="1600">
                <a:solidFill>
                  <a:srgbClr val="B7B7B7"/>
                </a:solidFill>
              </a:rPr>
              <a:t>Can be safely used by one process at a time, and is not depleted by that use</a:t>
            </a:r>
            <a:endParaRPr sz="1600">
              <a:solidFill>
                <a:srgbClr val="B7B7B7"/>
              </a:solidFill>
            </a:endParaRPr>
          </a:p>
          <a:p>
            <a:pPr indent="-330200" lvl="0" marL="457200" rtl="0" algn="l">
              <a:spcBef>
                <a:spcPts val="0"/>
              </a:spcBef>
              <a:spcAft>
                <a:spcPts val="0"/>
              </a:spcAft>
              <a:buClr>
                <a:srgbClr val="B7B7B7"/>
              </a:buClr>
              <a:buSzPts val="1600"/>
              <a:buChar char="●"/>
            </a:pPr>
            <a:r>
              <a:rPr lang="en" sz="1600">
                <a:solidFill>
                  <a:srgbClr val="B7B7B7"/>
                </a:solidFill>
              </a:rPr>
              <a:t>Examples include:</a:t>
            </a:r>
            <a:endParaRPr sz="1600">
              <a:solidFill>
                <a:srgbClr val="B7B7B7"/>
              </a:solidFill>
            </a:endParaRPr>
          </a:p>
          <a:p>
            <a:pPr indent="-317500" lvl="1" marL="914400" rtl="0" algn="l">
              <a:spcBef>
                <a:spcPts val="0"/>
              </a:spcBef>
              <a:spcAft>
                <a:spcPts val="0"/>
              </a:spcAft>
              <a:buClr>
                <a:srgbClr val="B7B7B7"/>
              </a:buClr>
              <a:buSzPts val="1400"/>
              <a:buChar char="○"/>
            </a:pPr>
            <a:r>
              <a:rPr lang="en" sz="1400">
                <a:solidFill>
                  <a:srgbClr val="B7B7B7"/>
                </a:solidFill>
              </a:rPr>
              <a:t>processors</a:t>
            </a:r>
            <a:endParaRPr sz="1400">
              <a:solidFill>
                <a:srgbClr val="B7B7B7"/>
              </a:solidFill>
            </a:endParaRPr>
          </a:p>
          <a:p>
            <a:pPr indent="-317500" lvl="1" marL="914400" rtl="0" algn="l">
              <a:spcBef>
                <a:spcPts val="0"/>
              </a:spcBef>
              <a:spcAft>
                <a:spcPts val="0"/>
              </a:spcAft>
              <a:buClr>
                <a:srgbClr val="B7B7B7"/>
              </a:buClr>
              <a:buSzPts val="1400"/>
              <a:buChar char="○"/>
            </a:pPr>
            <a:r>
              <a:rPr lang="en" sz="1400">
                <a:solidFill>
                  <a:srgbClr val="B7B7B7"/>
                </a:solidFill>
              </a:rPr>
              <a:t>I/O channels</a:t>
            </a:r>
            <a:endParaRPr sz="1400">
              <a:solidFill>
                <a:srgbClr val="B7B7B7"/>
              </a:solidFill>
            </a:endParaRPr>
          </a:p>
          <a:p>
            <a:pPr indent="-317500" lvl="1" marL="914400" rtl="0" algn="l">
              <a:spcBef>
                <a:spcPts val="0"/>
              </a:spcBef>
              <a:spcAft>
                <a:spcPts val="0"/>
              </a:spcAft>
              <a:buClr>
                <a:srgbClr val="B7B7B7"/>
              </a:buClr>
              <a:buSzPts val="1400"/>
              <a:buChar char="○"/>
            </a:pPr>
            <a:r>
              <a:rPr lang="en" sz="1400">
                <a:solidFill>
                  <a:srgbClr val="B7B7B7"/>
                </a:solidFill>
              </a:rPr>
              <a:t>main/secondary memory</a:t>
            </a:r>
            <a:endParaRPr sz="1400">
              <a:solidFill>
                <a:srgbClr val="B7B7B7"/>
              </a:solidFill>
            </a:endParaRPr>
          </a:p>
          <a:p>
            <a:pPr indent="-330200" lvl="0" marL="457200" rtl="0" algn="l">
              <a:spcBef>
                <a:spcPts val="0"/>
              </a:spcBef>
              <a:spcAft>
                <a:spcPts val="0"/>
              </a:spcAft>
              <a:buClr>
                <a:srgbClr val="B7B7B7"/>
              </a:buClr>
              <a:buSzPts val="1600"/>
              <a:buChar char="●"/>
            </a:pPr>
            <a:r>
              <a:rPr lang="en" sz="1600">
                <a:solidFill>
                  <a:srgbClr val="B7B7B7"/>
                </a:solidFill>
              </a:rPr>
              <a:t>Can cause deadlock if two reusable resources are both needed/locked by two processes</a:t>
            </a:r>
            <a:endParaRPr sz="1600">
              <a:solidFill>
                <a:srgbClr val="B7B7B7"/>
              </a:solidFill>
            </a:endParaRPr>
          </a:p>
          <a:p>
            <a:pPr indent="-330200" lvl="0" marL="457200" rtl="0" algn="l">
              <a:spcBef>
                <a:spcPts val="0"/>
              </a:spcBef>
              <a:spcAft>
                <a:spcPts val="0"/>
              </a:spcAft>
              <a:buClr>
                <a:srgbClr val="B7B7B7"/>
              </a:buClr>
              <a:buSzPts val="1600"/>
              <a:buChar char="●"/>
            </a:pPr>
            <a:r>
              <a:rPr lang="en" sz="1600">
                <a:solidFill>
                  <a:srgbClr val="B7B7B7"/>
                </a:solidFill>
              </a:rPr>
              <a:t>Can also cause deadlock if requests for main memory exceed the space available</a:t>
            </a:r>
            <a:endParaRPr sz="1600">
              <a:solidFill>
                <a:srgbClr val="B7B7B7"/>
              </a:solidFill>
            </a:endParaRPr>
          </a:p>
        </p:txBody>
      </p:sp>
      <p:sp>
        <p:nvSpPr>
          <p:cNvPr id="102" name="Google Shape;102;p19"/>
          <p:cNvSpPr txBox="1"/>
          <p:nvPr>
            <p:ph idx="2" type="body"/>
          </p:nvPr>
        </p:nvSpPr>
        <p:spPr>
          <a:xfrm>
            <a:off x="4680000" y="1076275"/>
            <a:ext cx="4212900" cy="3416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D9EAD3"/>
                </a:solidFill>
              </a:rPr>
              <a:t>Con</a:t>
            </a:r>
            <a:r>
              <a:rPr lang="en" sz="1800">
                <a:solidFill>
                  <a:srgbClr val="D9EAD3"/>
                </a:solidFill>
              </a:rPr>
              <a:t>sumable Resources</a:t>
            </a:r>
            <a:r>
              <a:rPr lang="en" sz="1800">
                <a:solidFill>
                  <a:srgbClr val="D9EAD3"/>
                </a:solidFill>
              </a:rPr>
              <a:t>:</a:t>
            </a:r>
            <a:endParaRPr sz="1800">
              <a:solidFill>
                <a:srgbClr val="D9EAD3"/>
              </a:solidFill>
            </a:endParaRPr>
          </a:p>
          <a:p>
            <a:pPr indent="-330200" lvl="0" marL="457200" rtl="0" algn="l">
              <a:spcBef>
                <a:spcPts val="1600"/>
              </a:spcBef>
              <a:spcAft>
                <a:spcPts val="0"/>
              </a:spcAft>
              <a:buClr>
                <a:srgbClr val="B7B7B7"/>
              </a:buClr>
              <a:buSzPts val="1600"/>
              <a:buChar char="●"/>
            </a:pPr>
            <a:r>
              <a:rPr lang="en" sz="1600">
                <a:solidFill>
                  <a:srgbClr val="B7B7B7"/>
                </a:solidFill>
              </a:rPr>
              <a:t>Can be created (produced) and destroyed (consumed)</a:t>
            </a:r>
            <a:endParaRPr sz="1600">
              <a:solidFill>
                <a:srgbClr val="B7B7B7"/>
              </a:solidFill>
            </a:endParaRPr>
          </a:p>
          <a:p>
            <a:pPr indent="-330200" lvl="0" marL="457200" rtl="0" algn="l">
              <a:spcBef>
                <a:spcPts val="0"/>
              </a:spcBef>
              <a:spcAft>
                <a:spcPts val="0"/>
              </a:spcAft>
              <a:buClr>
                <a:srgbClr val="B7B7B7"/>
              </a:buClr>
              <a:buSzPts val="1600"/>
              <a:buChar char="●"/>
            </a:pPr>
            <a:r>
              <a:rPr lang="en" sz="1600">
                <a:solidFill>
                  <a:srgbClr val="B7B7B7"/>
                </a:solidFill>
              </a:rPr>
              <a:t>Examples include:</a:t>
            </a:r>
            <a:endParaRPr sz="1600">
              <a:solidFill>
                <a:srgbClr val="B7B7B7"/>
              </a:solidFill>
            </a:endParaRPr>
          </a:p>
          <a:p>
            <a:pPr indent="-317500" lvl="1" marL="914400" rtl="0" algn="l">
              <a:spcBef>
                <a:spcPts val="0"/>
              </a:spcBef>
              <a:spcAft>
                <a:spcPts val="0"/>
              </a:spcAft>
              <a:buClr>
                <a:srgbClr val="B7B7B7"/>
              </a:buClr>
              <a:buSzPts val="1400"/>
              <a:buChar char="○"/>
            </a:pPr>
            <a:r>
              <a:rPr lang="en" sz="1400">
                <a:solidFill>
                  <a:srgbClr val="B7B7B7"/>
                </a:solidFill>
              </a:rPr>
              <a:t>interrupts</a:t>
            </a:r>
            <a:endParaRPr sz="1400">
              <a:solidFill>
                <a:srgbClr val="B7B7B7"/>
              </a:solidFill>
            </a:endParaRPr>
          </a:p>
          <a:p>
            <a:pPr indent="-317500" lvl="1" marL="914400" rtl="0" algn="l">
              <a:spcBef>
                <a:spcPts val="0"/>
              </a:spcBef>
              <a:spcAft>
                <a:spcPts val="0"/>
              </a:spcAft>
              <a:buClr>
                <a:srgbClr val="B7B7B7"/>
              </a:buClr>
              <a:buSzPts val="1400"/>
              <a:buChar char="○"/>
            </a:pPr>
            <a:r>
              <a:rPr lang="en" sz="1400">
                <a:solidFill>
                  <a:srgbClr val="B7B7B7"/>
                </a:solidFill>
              </a:rPr>
              <a:t>signals</a:t>
            </a:r>
            <a:endParaRPr sz="1400">
              <a:solidFill>
                <a:srgbClr val="B7B7B7"/>
              </a:solidFill>
            </a:endParaRPr>
          </a:p>
          <a:p>
            <a:pPr indent="-317500" lvl="1" marL="914400" rtl="0" algn="l">
              <a:spcBef>
                <a:spcPts val="0"/>
              </a:spcBef>
              <a:spcAft>
                <a:spcPts val="0"/>
              </a:spcAft>
              <a:buClr>
                <a:srgbClr val="B7B7B7"/>
              </a:buClr>
              <a:buSzPts val="1400"/>
              <a:buChar char="○"/>
            </a:pPr>
            <a:r>
              <a:rPr lang="en" sz="1400">
                <a:solidFill>
                  <a:srgbClr val="B7B7B7"/>
                </a:solidFill>
              </a:rPr>
              <a:t>messages</a:t>
            </a:r>
            <a:endParaRPr sz="1400">
              <a:solidFill>
                <a:srgbClr val="B7B7B7"/>
              </a:solidFill>
            </a:endParaRPr>
          </a:p>
          <a:p>
            <a:pPr indent="0" lvl="0" marL="0" rtl="0" algn="l">
              <a:spcBef>
                <a:spcPts val="1600"/>
              </a:spcBef>
              <a:spcAft>
                <a:spcPts val="1600"/>
              </a:spcAft>
              <a:buNone/>
            </a:pPr>
            <a:r>
              <a:t/>
            </a:r>
            <a:endParaRPr sz="1800">
              <a:solidFill>
                <a:srgbClr val="B6D7A8"/>
              </a:solidFill>
            </a:endParaRPr>
          </a:p>
        </p:txBody>
      </p:sp>
      <p:pic>
        <p:nvPicPr>
          <p:cNvPr id="103" name="Google Shape;103;p19"/>
          <p:cNvPicPr preferRelativeResize="0"/>
          <p:nvPr/>
        </p:nvPicPr>
        <p:blipFill>
          <a:blip r:embed="rId3">
            <a:alphaModFix/>
          </a:blip>
          <a:stretch>
            <a:fillRect/>
          </a:stretch>
        </p:blipFill>
        <p:spPr>
          <a:xfrm>
            <a:off x="4693400" y="3309027"/>
            <a:ext cx="4138899" cy="12598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2355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 Allocation Graphs</a:t>
            </a:r>
            <a:endParaRPr/>
          </a:p>
        </p:txBody>
      </p:sp>
      <p:sp>
        <p:nvSpPr>
          <p:cNvPr id="109" name="Google Shape;109;p20"/>
          <p:cNvSpPr txBox="1"/>
          <p:nvPr>
            <p:ph idx="1" type="body"/>
          </p:nvPr>
        </p:nvSpPr>
        <p:spPr>
          <a:xfrm>
            <a:off x="235500" y="107627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 </a:t>
            </a:r>
            <a:r>
              <a:rPr lang="en">
                <a:solidFill>
                  <a:srgbClr val="DD7E6B"/>
                </a:solidFill>
              </a:rPr>
              <a:t>resource allocation graph </a:t>
            </a:r>
            <a:r>
              <a:rPr lang="en"/>
              <a:t>tracks which resource is held by which process and which process is waiting for a resource of a particular type. It is a very powerful and simple tool to illustrate how interacting processes can deadlock.</a:t>
            </a:r>
            <a:endParaRPr/>
          </a:p>
        </p:txBody>
      </p:sp>
      <p:pic>
        <p:nvPicPr>
          <p:cNvPr id="110" name="Google Shape;110;p20"/>
          <p:cNvPicPr preferRelativeResize="0"/>
          <p:nvPr/>
        </p:nvPicPr>
        <p:blipFill>
          <a:blip r:embed="rId3">
            <a:alphaModFix/>
          </a:blip>
          <a:stretch>
            <a:fillRect/>
          </a:stretch>
        </p:blipFill>
        <p:spPr>
          <a:xfrm>
            <a:off x="4387800" y="1170125"/>
            <a:ext cx="4527600" cy="3677739"/>
          </a:xfrm>
          <a:prstGeom prst="rect">
            <a:avLst/>
          </a:prstGeom>
          <a:noFill/>
          <a:ln>
            <a:noFill/>
          </a:ln>
        </p:spPr>
      </p:pic>
      <p:pic>
        <p:nvPicPr>
          <p:cNvPr id="111" name="Google Shape;111;p20"/>
          <p:cNvPicPr preferRelativeResize="0"/>
          <p:nvPr/>
        </p:nvPicPr>
        <p:blipFill>
          <a:blip r:embed="rId4">
            <a:alphaModFix/>
          </a:blip>
          <a:stretch>
            <a:fillRect/>
          </a:stretch>
        </p:blipFill>
        <p:spPr>
          <a:xfrm>
            <a:off x="327875" y="2521625"/>
            <a:ext cx="3805151" cy="2326250"/>
          </a:xfrm>
          <a:prstGeom prst="rect">
            <a:avLst/>
          </a:prstGeom>
          <a:noFill/>
          <a:ln>
            <a:noFill/>
          </a:ln>
        </p:spPr>
      </p:pic>
      <p:sp>
        <p:nvSpPr>
          <p:cNvPr id="112" name="Google Shape;112;p20"/>
          <p:cNvSpPr/>
          <p:nvPr/>
        </p:nvSpPr>
        <p:spPr>
          <a:xfrm>
            <a:off x="4420200" y="2461250"/>
            <a:ext cx="2059500" cy="2230200"/>
          </a:xfrm>
          <a:prstGeom prst="roundRect">
            <a:avLst>
              <a:gd fmla="val 16667" name="adj"/>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0"/>
          <p:cNvSpPr txBox="1"/>
          <p:nvPr/>
        </p:nvSpPr>
        <p:spPr>
          <a:xfrm>
            <a:off x="5649975" y="4048500"/>
            <a:ext cx="1105200" cy="38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0000"/>
                </a:solidFill>
                <a:latin typeface="Average"/>
                <a:ea typeface="Average"/>
                <a:cs typeface="Average"/>
                <a:sym typeface="Average"/>
              </a:rPr>
              <a:t>Deadlock</a:t>
            </a:r>
            <a:endParaRPr sz="1200">
              <a:solidFill>
                <a:srgbClr val="FF0000"/>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Conditions for Deadlock</a:t>
            </a:r>
            <a:endParaRPr/>
          </a:p>
        </p:txBody>
      </p:sp>
      <p:sp>
        <p:nvSpPr>
          <p:cNvPr id="119" name="Google Shape;119;p21"/>
          <p:cNvSpPr txBox="1"/>
          <p:nvPr>
            <p:ph idx="1" type="body"/>
          </p:nvPr>
        </p:nvSpPr>
        <p:spPr>
          <a:xfrm>
            <a:off x="311700" y="1152475"/>
            <a:ext cx="3999900" cy="1600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AutoNum type="arabicPeriod"/>
            </a:pPr>
            <a:r>
              <a:rPr lang="en">
                <a:solidFill>
                  <a:srgbClr val="B4A7D6"/>
                </a:solidFill>
              </a:rPr>
              <a:t>Mutual Exclusion: </a:t>
            </a:r>
            <a:r>
              <a:rPr lang="en"/>
              <a:t>only one process may use a resource at a time					</a:t>
            </a:r>
            <a:endParaRPr/>
          </a:p>
          <a:p>
            <a:pPr indent="-317500" lvl="0" marL="457200" rtl="0" algn="l">
              <a:spcBef>
                <a:spcPts val="0"/>
              </a:spcBef>
              <a:spcAft>
                <a:spcPts val="0"/>
              </a:spcAft>
              <a:buSzPts val="1400"/>
              <a:buAutoNum type="arabicPeriod"/>
            </a:pPr>
            <a:r>
              <a:rPr lang="en">
                <a:solidFill>
                  <a:srgbClr val="B4A7D6"/>
                </a:solidFill>
              </a:rPr>
              <a:t>Hold and Wait:</a:t>
            </a:r>
            <a:r>
              <a:rPr lang="en"/>
              <a:t> a process may hold allocated resources while awaiting assignment of other resources							</a:t>
            </a:r>
            <a:endParaRPr/>
          </a:p>
        </p:txBody>
      </p:sp>
      <p:pic>
        <p:nvPicPr>
          <p:cNvPr id="120" name="Google Shape;120;p21"/>
          <p:cNvPicPr preferRelativeResize="0"/>
          <p:nvPr/>
        </p:nvPicPr>
        <p:blipFill>
          <a:blip r:embed="rId3">
            <a:alphaModFix/>
          </a:blip>
          <a:stretch>
            <a:fillRect/>
          </a:stretch>
        </p:blipFill>
        <p:spPr>
          <a:xfrm>
            <a:off x="1314524" y="2857299"/>
            <a:ext cx="6514949" cy="2122200"/>
          </a:xfrm>
          <a:prstGeom prst="rect">
            <a:avLst/>
          </a:prstGeom>
          <a:noFill/>
          <a:ln>
            <a:noFill/>
          </a:ln>
        </p:spPr>
      </p:pic>
      <p:pic>
        <p:nvPicPr>
          <p:cNvPr id="121" name="Google Shape;121;p21"/>
          <p:cNvPicPr preferRelativeResize="0"/>
          <p:nvPr/>
        </p:nvPicPr>
        <p:blipFill>
          <a:blip r:embed="rId4">
            <a:alphaModFix/>
          </a:blip>
          <a:stretch>
            <a:fillRect/>
          </a:stretch>
        </p:blipFill>
        <p:spPr>
          <a:xfrm>
            <a:off x="4464000" y="1170125"/>
            <a:ext cx="3967298" cy="1582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